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75" r:id="rId2"/>
    <p:sldId id="698" r:id="rId3"/>
    <p:sldId id="713" r:id="rId4"/>
    <p:sldId id="741" r:id="rId5"/>
    <p:sldId id="736" r:id="rId6"/>
    <p:sldId id="738" r:id="rId7"/>
    <p:sldId id="742" r:id="rId8"/>
    <p:sldId id="737" r:id="rId9"/>
    <p:sldId id="745" r:id="rId10"/>
    <p:sldId id="746" r:id="rId11"/>
    <p:sldId id="743" r:id="rId12"/>
    <p:sldId id="744" r:id="rId13"/>
    <p:sldId id="747" r:id="rId14"/>
    <p:sldId id="715" r:id="rId15"/>
    <p:sldId id="727" r:id="rId16"/>
    <p:sldId id="748" r:id="rId17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CC"/>
    <a:srgbClr val="33CCCC"/>
    <a:srgbClr val="00CCFF"/>
    <a:srgbClr val="66FF99"/>
    <a:srgbClr val="FFCC00"/>
    <a:srgbClr val="FF0000"/>
    <a:srgbClr val="008000"/>
    <a:srgbClr val="9966FF"/>
    <a:srgbClr val="FF3399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2593" autoAdjust="0"/>
  </p:normalViewPr>
  <p:slideViewPr>
    <p:cSldViewPr>
      <p:cViewPr>
        <p:scale>
          <a:sx n="100" d="100"/>
          <a:sy n="100" d="100"/>
        </p:scale>
        <p:origin x="-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57" d="100"/>
          <a:sy n="57" d="100"/>
        </p:scale>
        <p:origin x="-1704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0.xml"/><Relationship Id="rId1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3.9152660004037949E-2"/>
          <c:y val="9.8447583757912668E-2"/>
          <c:w val="0.67313774480113053"/>
          <c:h val="0.8651963357521484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Portion of Yield damage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Sheet1!$A$2:$A$10</c:f>
              <c:strCache>
                <c:ptCount val="9"/>
                <c:pt idx="0">
                  <c:v>Drought</c:v>
                </c:pt>
                <c:pt idx="1">
                  <c:v>Excess Water</c:v>
                </c:pt>
                <c:pt idx="2">
                  <c:v>Cold</c:v>
                </c:pt>
                <c:pt idx="3">
                  <c:v>Hail</c:v>
                </c:pt>
                <c:pt idx="4">
                  <c:v>Wind</c:v>
                </c:pt>
                <c:pt idx="5">
                  <c:v>Insect</c:v>
                </c:pt>
                <c:pt idx="6">
                  <c:v>Disease</c:v>
                </c:pt>
                <c:pt idx="7">
                  <c:v>Flood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40.800000000000004</c:v>
                </c:pt>
                <c:pt idx="1">
                  <c:v>16.399999999999999</c:v>
                </c:pt>
                <c:pt idx="2">
                  <c:v>13.8</c:v>
                </c:pt>
                <c:pt idx="3">
                  <c:v>11.3</c:v>
                </c:pt>
                <c:pt idx="4">
                  <c:v>7</c:v>
                </c:pt>
                <c:pt idx="5">
                  <c:v>4.5</c:v>
                </c:pt>
                <c:pt idx="6">
                  <c:v>2.7</c:v>
                </c:pt>
                <c:pt idx="7">
                  <c:v>2.1</c:v>
                </c:pt>
                <c:pt idx="8">
                  <c:v>1.5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l" defTabSz="873125">
              <a:spcBef>
                <a:spcPct val="0"/>
              </a:spcBef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 defTabSz="873125">
              <a:spcBef>
                <a:spcPct val="0"/>
              </a:spcBef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l" defTabSz="873125">
              <a:spcBef>
                <a:spcPct val="0"/>
              </a:spcBef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 defTabSz="873125">
              <a:spcBef>
                <a:spcPct val="0"/>
              </a:spcBef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18C3E33D-9DA8-49AD-9508-56EC2E2BB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1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17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14838"/>
            <a:ext cx="5485158" cy="4184650"/>
          </a:xfrm>
          <a:prstGeom prst="rect">
            <a:avLst/>
          </a:prstGeom>
          <a:noFill/>
          <a:ln/>
        </p:spPr>
        <p:txBody>
          <a:bodyPr lIns="100781" tIns="50391" rIns="100781" bIns="50391"/>
          <a:lstStyle/>
          <a:p>
            <a:pPr defTabSz="930275"/>
            <a:r>
              <a:rPr lang="en-PH" smtClean="0"/>
              <a:t>Do live demo to find fact sheets in RKB</a:t>
            </a:r>
            <a:endParaRPr lang="en-US" smtClean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1" tIns="50391" rIns="100781" bIns="50391" anchor="b"/>
          <a:lstStyle/>
          <a:p>
            <a:pPr algn="r" defTabSz="930275"/>
            <a:fld id="{79D3E86C-236F-4056-8376-B1B9DA7FB9CC}" type="slidenum">
              <a:rPr lang="en-US" sz="1300"/>
              <a:pPr algn="r" defTabSz="930275"/>
              <a:t>13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Background 7 blue"/>
          <p:cNvPicPr>
            <a:picLocks noChangeAspect="1" noChangeArrowheads="1"/>
          </p:cNvPicPr>
          <p:nvPr/>
        </p:nvPicPr>
        <p:blipFill>
          <a:blip r:embed="rId2" cstate="print"/>
          <a:srcRect r="9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4648200" y="0"/>
            <a:ext cx="2286000" cy="533400"/>
          </a:xfrm>
          <a:prstGeom prst="rect">
            <a:avLst/>
          </a:prstGeom>
          <a:solidFill>
            <a:srgbClr val="FFFB8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1032" descr="grain___s! copy"/>
          <p:cNvPicPr>
            <a:picLocks noChangeAspect="1" noChangeArrowheads="1"/>
          </p:cNvPicPr>
          <p:nvPr/>
        </p:nvPicPr>
        <p:blipFill>
          <a:blip r:embed="rId3" cstate="print">
            <a:lum bright="72000" contrast="-72000"/>
          </a:blip>
          <a:srcRect l="23256" t="19917"/>
          <a:stretch>
            <a:fillRect/>
          </a:stretch>
        </p:blipFill>
        <p:spPr bwMode="auto">
          <a:xfrm>
            <a:off x="0" y="0"/>
            <a:ext cx="50292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3" descr="ir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06363"/>
            <a:ext cx="990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4"/>
          <p:cNvSpPr>
            <a:spLocks noChangeArrowheads="1"/>
          </p:cNvSpPr>
          <p:nvPr/>
        </p:nvSpPr>
        <p:spPr bwMode="gray">
          <a:xfrm>
            <a:off x="981075" y="1600200"/>
            <a:ext cx="8162925" cy="2247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035"/>
          <p:cNvSpPr>
            <a:spLocks noChangeArrowheads="1"/>
          </p:cNvSpPr>
          <p:nvPr/>
        </p:nvSpPr>
        <p:spPr bwMode="ltGray">
          <a:xfrm>
            <a:off x="0" y="1666875"/>
            <a:ext cx="9144000" cy="2112963"/>
          </a:xfrm>
          <a:prstGeom prst="rect">
            <a:avLst/>
          </a:prstGeom>
          <a:solidFill>
            <a:srgbClr val="1347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buFontTx/>
              <a:buNone/>
              <a:tabLst>
                <a:tab pos="7086600" algn="l"/>
              </a:tabLst>
              <a:defRPr/>
            </a:pP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1" name="Rectangle 1036"/>
          <p:cNvSpPr>
            <a:spLocks noChangeArrowheads="1"/>
          </p:cNvSpPr>
          <p:nvPr/>
        </p:nvSpPr>
        <p:spPr bwMode="auto">
          <a:xfrm>
            <a:off x="1676400" y="2286000"/>
            <a:ext cx="74676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  <a:defRPr/>
            </a:pPr>
            <a:r>
              <a:rPr lang="en-US" sz="3200" dirty="0">
                <a:latin typeface="Arial Black" pitchFamily="34" charset="0"/>
                <a:cs typeface="Times New Roman" pitchFamily="18" charset="0"/>
              </a:rPr>
              <a:t>Presentation Title Goes Here</a:t>
            </a:r>
            <a:r>
              <a:rPr lang="en-US" sz="2800" b="1" dirty="0">
                <a:cs typeface="Times New Roman" pitchFamily="18" charset="0"/>
              </a:rPr>
              <a:t>    </a:t>
            </a:r>
            <a:r>
              <a:rPr lang="en-US" sz="2800" b="1" i="1" dirty="0">
                <a:cs typeface="Times New Roman" pitchFamily="18" charset="0"/>
              </a:rPr>
              <a:t> </a:t>
            </a:r>
            <a:br>
              <a:rPr lang="en-US" sz="2800" b="1" i="1" dirty="0">
                <a:cs typeface="Times New Roman" pitchFamily="18" charset="0"/>
              </a:rPr>
            </a:br>
            <a:r>
              <a:rPr lang="en-US" sz="2800" b="1" dirty="0">
                <a:cs typeface="Times New Roman" pitchFamily="18" charset="0"/>
              </a:rPr>
              <a:t>…</a:t>
            </a:r>
            <a:r>
              <a:rPr lang="en-US" sz="2800" b="1" i="1" dirty="0">
                <a:cs typeface="Times New Roman" pitchFamily="18" charset="0"/>
              </a:rPr>
              <a:t>presentation subtitle.</a:t>
            </a:r>
            <a:r>
              <a:rPr lang="en-US" sz="2800" i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" name="Rectangle 1037"/>
          <p:cNvSpPr>
            <a:spLocks noChangeArrowheads="1"/>
          </p:cNvSpPr>
          <p:nvPr/>
        </p:nvSpPr>
        <p:spPr bwMode="gray">
          <a:xfrm>
            <a:off x="981075" y="1600200"/>
            <a:ext cx="8162925" cy="2247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Rectangle 1038"/>
          <p:cNvSpPr>
            <a:spLocks noChangeArrowheads="1"/>
          </p:cNvSpPr>
          <p:nvPr/>
        </p:nvSpPr>
        <p:spPr bwMode="ltGray">
          <a:xfrm>
            <a:off x="0" y="1666875"/>
            <a:ext cx="9144000" cy="2112963"/>
          </a:xfrm>
          <a:prstGeom prst="rect">
            <a:avLst/>
          </a:prstGeom>
          <a:solidFill>
            <a:srgbClr val="1347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buFontTx/>
              <a:buNone/>
              <a:tabLst>
                <a:tab pos="7086600" algn="l"/>
              </a:tabLst>
              <a:defRPr/>
            </a:pP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5617" name="Rectangle 1041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8610600" cy="1143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8" name="Rectangle 1042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0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eaLnBrk="0" hangingPunct="0">
              <a:defRPr/>
            </a:lvl1pPr>
          </a:lstStyle>
          <a:p>
            <a:pPr>
              <a:defRPr/>
            </a:pPr>
            <a:fld id="{A2D39AD3-6279-44BE-9F93-7D81B1306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4CC3-5892-4928-9D25-D0AC7A940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685800"/>
            <a:ext cx="20193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905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88264-096C-4025-8479-29B68502B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F3BA1-C6A9-4894-ACC9-E82012BDB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DAAC-9D2F-48C4-93FD-BF38951EE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7673-4385-4C98-A68D-343E6723A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07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098A7-A57C-4D1B-AC9E-C093E9C55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F2010-E235-4907-AD51-286568FF8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E953-0B6E-4C9E-A849-2C527C9BD0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BB0B-36E1-4284-BF8D-41C02C7F8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EC25-685D-4B78-B8B8-A6B5DB11E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C383-2301-4833-ABC9-A139D68FE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E3753-800B-4916-A59D-A17F31770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3CF0-5E68-471A-8322-05361B203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B8053-AF8A-423C-AFCA-2232D62CA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Background 7 blue"/>
          <p:cNvPicPr>
            <a:picLocks noChangeAspect="1" noChangeArrowheads="1"/>
          </p:cNvPicPr>
          <p:nvPr/>
        </p:nvPicPr>
        <p:blipFill>
          <a:blip r:embed="rId17" cstate="print"/>
          <a:srcRect r="9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648200" y="0"/>
            <a:ext cx="2286000" cy="533400"/>
          </a:xfrm>
          <a:prstGeom prst="rect">
            <a:avLst/>
          </a:prstGeom>
          <a:solidFill>
            <a:srgbClr val="FFFB8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9" name="Picture 29" descr="grain___s! copy"/>
          <p:cNvPicPr>
            <a:picLocks noChangeAspect="1" noChangeArrowheads="1"/>
          </p:cNvPicPr>
          <p:nvPr/>
        </p:nvPicPr>
        <p:blipFill>
          <a:blip r:embed="rId18" cstate="print">
            <a:lum bright="72000" contrast="-72000"/>
          </a:blip>
          <a:srcRect l="23256" t="19917"/>
          <a:stretch>
            <a:fillRect/>
          </a:stretch>
        </p:blipFill>
        <p:spPr bwMode="auto">
          <a:xfrm>
            <a:off x="0" y="0"/>
            <a:ext cx="50292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1" descr="irr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81400" y="106363"/>
            <a:ext cx="990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27832DB-5CA1-4434-B3EF-52C314F44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9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9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9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9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9C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9C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9C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9C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9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Char char="o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o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bank.irri.org/rice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IRRI Myanmar Rice Sector Development Strategy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Jongsoo</a:t>
            </a:r>
            <a:r>
              <a:rPr lang="en-US" dirty="0" smtClean="0"/>
              <a:t> SHIN</a:t>
            </a:r>
          </a:p>
          <a:p>
            <a:r>
              <a:rPr lang="en-US" dirty="0" smtClean="0"/>
              <a:t>IRRI Myanmar Representative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C:\Documents and Settings\JSShin\Desktop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6482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ko-KR" sz="4000" dirty="0" smtClean="0">
                <a:solidFill>
                  <a:srgbClr val="008000"/>
                </a:solidFill>
                <a:latin typeface="Calibri Bold" pitchFamily="34" charset="0"/>
                <a:ea typeface="맑은 고딕" pitchFamily="50" charset="-127"/>
                <a:cs typeface="Arial Unicode MS" pitchFamily="50" charset="-127"/>
              </a:rPr>
              <a:t>Partnership &amp; 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57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911" y="0"/>
            <a:ext cx="9105089" cy="6858000"/>
            <a:chOff x="-1" y="953310"/>
            <a:chExt cx="9105089" cy="590469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795" t="4828" r="3361" b="9914"/>
            <a:stretch>
              <a:fillRect/>
            </a:stretch>
          </p:blipFill>
          <p:spPr bwMode="auto">
            <a:xfrm>
              <a:off x="4533088" y="3151761"/>
              <a:ext cx="4533089" cy="1614792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330" r="3366"/>
            <a:stretch>
              <a:fillRect/>
            </a:stretch>
          </p:blipFill>
          <p:spPr bwMode="auto">
            <a:xfrm>
              <a:off x="0" y="2994496"/>
              <a:ext cx="4416358" cy="1888789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" name="Picture 4" descr="IMG_4554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1999" y="4961106"/>
              <a:ext cx="4486702" cy="1896894"/>
            </a:xfrm>
            <a:prstGeom prst="rect">
              <a:avLst/>
            </a:prstGeom>
            <a:noFill/>
            <a:ln w="38100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6" name="Picture 5" descr="IMG_4502.JPG"/>
            <p:cNvPicPr>
              <a:picLocks noChangeAspect="1"/>
            </p:cNvPicPr>
            <p:nvPr/>
          </p:nvPicPr>
          <p:blipFill>
            <a:blip r:embed="rId5" cstate="print"/>
            <a:srcRect l="5701" r="3085"/>
            <a:stretch>
              <a:fillRect/>
            </a:stretch>
          </p:blipFill>
          <p:spPr bwMode="auto">
            <a:xfrm>
              <a:off x="-1" y="5019471"/>
              <a:ext cx="4435814" cy="1838529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</p:spPr>
        </p:pic>
        <p:pic>
          <p:nvPicPr>
            <p:cNvPr id="7" name="Picture 6" descr="IMG_4582.JPG"/>
            <p:cNvPicPr>
              <a:picLocks noChangeAspect="1"/>
            </p:cNvPicPr>
            <p:nvPr/>
          </p:nvPicPr>
          <p:blipFill>
            <a:blip r:embed="rId6" cstate="print"/>
            <a:srcRect b="12500"/>
            <a:stretch>
              <a:fillRect/>
            </a:stretch>
          </p:blipFill>
          <p:spPr bwMode="auto">
            <a:xfrm>
              <a:off x="4546057" y="953310"/>
              <a:ext cx="4559031" cy="20428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8" name="Picture 7" descr="CIMG0542.JPG"/>
            <p:cNvPicPr>
              <a:picLocks noChangeAspect="1"/>
            </p:cNvPicPr>
            <p:nvPr/>
          </p:nvPicPr>
          <p:blipFill>
            <a:blip r:embed="rId7" cstate="print"/>
            <a:srcRect b="12500"/>
            <a:stretch>
              <a:fillRect/>
            </a:stretch>
          </p:blipFill>
          <p:spPr bwMode="auto">
            <a:xfrm>
              <a:off x="0" y="953310"/>
              <a:ext cx="4390416" cy="1945533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7923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HY울릉도M" pitchFamily="18" charset="-127"/>
                <a:ea typeface="HY울릉도M" pitchFamily="18" charset="-127"/>
              </a:rPr>
              <a:t>Rice Processing Complex(RPC)</a:t>
            </a:r>
            <a:endParaRPr lang="en-US" altLang="ko-KR" sz="3600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4" name="Picture 3" descr="2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500562" cy="2714644"/>
          </a:xfrm>
          <a:prstGeom prst="rect">
            <a:avLst/>
          </a:prstGeom>
        </p:spPr>
      </p:pic>
      <p:pic>
        <p:nvPicPr>
          <p:cNvPr id="5" name="Picture 4" descr="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4616473" cy="2714644"/>
          </a:xfrm>
          <a:prstGeom prst="rect">
            <a:avLst/>
          </a:prstGeom>
        </p:spPr>
      </p:pic>
      <p:pic>
        <p:nvPicPr>
          <p:cNvPr id="7" name="Picture 6" descr="5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4429131"/>
            <a:ext cx="2928958" cy="2428869"/>
          </a:xfrm>
          <a:prstGeom prst="rect">
            <a:avLst/>
          </a:prstGeom>
        </p:spPr>
      </p:pic>
      <p:pic>
        <p:nvPicPr>
          <p:cNvPr id="8" name="Picture 7" descr="1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357694"/>
            <a:ext cx="2714644" cy="2500306"/>
          </a:xfrm>
          <a:prstGeom prst="rect">
            <a:avLst/>
          </a:prstGeom>
        </p:spPr>
      </p:pic>
      <p:pic>
        <p:nvPicPr>
          <p:cNvPr id="9" name="Picture 8" descr="6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4714884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956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2667000" y="0"/>
            <a:ext cx="4876800" cy="990600"/>
          </a:xfrm>
          <a:prstGeom prst="rect">
            <a:avLst/>
          </a:prstGeom>
          <a:solidFill>
            <a:srgbClr val="FF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2" name="TextBox 2"/>
          <p:cNvSpPr txBox="1">
            <a:spLocks noChangeArrowheads="1"/>
          </p:cNvSpPr>
          <p:nvPr/>
        </p:nvSpPr>
        <p:spPr bwMode="auto">
          <a:xfrm>
            <a:off x="1143000" y="84138"/>
            <a:ext cx="6869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Rice Knowledge Bank</a:t>
            </a:r>
          </a:p>
        </p:txBody>
      </p:sp>
    </p:spTree>
    <p:extLst>
      <p:ext uri="{BB962C8B-B14F-4D97-AF65-F5344CB8AC3E}">
        <p14:creationId xmlns:p14="http://schemas.microsoft.com/office/powerpoint/2010/main" xmlns="" val="11339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IRRI MRSDS will…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 the government in prioritizing its investments to improve the structural weaknesses along the rice value chain. </a:t>
            </a:r>
          </a:p>
          <a:p>
            <a:r>
              <a:rPr lang="en-US" dirty="0" smtClean="0"/>
              <a:t>Help international donors and partners align their agricultural development initiatives to complement government efforts. </a:t>
            </a:r>
          </a:p>
          <a:p>
            <a:r>
              <a:rPr lang="en-US" dirty="0" smtClean="0"/>
              <a:t>Guide the government in reviewing and revising current policies that stifle the sector and formulate new ones to stimulate investments from the private sector and foreign investors.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858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3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28596" y="990600"/>
            <a:ext cx="8229600" cy="465297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dirty="0" smtClean="0">
                <a:solidFill>
                  <a:schemeClr val="accent6"/>
                </a:solidFill>
                <a:latin typeface="Tw Cen MT Condensed Extra Bold" pitchFamily="34" charset="0"/>
                <a:ea typeface="HY울릉도M" pitchFamily="18" charset="-127"/>
                <a:cs typeface="Times New Roman" pitchFamily="18" charset="0"/>
              </a:rPr>
              <a:t>All our dreams can come true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dirty="0" smtClean="0">
                <a:solidFill>
                  <a:schemeClr val="accent6"/>
                </a:solidFill>
                <a:latin typeface="Tw Cen MT Condensed Extra Bold" pitchFamily="34" charset="0"/>
                <a:ea typeface="HY울릉도M" pitchFamily="18" charset="-127"/>
                <a:cs typeface="Times New Roman" pitchFamily="18" charset="0"/>
              </a:rPr>
              <a:t>if we go together!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400" b="1" dirty="0" smtClean="0">
              <a:solidFill>
                <a:schemeClr val="accent6"/>
              </a:solidFill>
              <a:latin typeface="Tw Cen MT Condensed Extra Bold" pitchFamily="34" charset="0"/>
              <a:ea typeface="HY울릉도M" pitchFamily="18" charset="-127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dirty="0" smtClean="0">
                <a:solidFill>
                  <a:schemeClr val="accent6"/>
                </a:solidFill>
                <a:latin typeface="Tw Cen MT Condensed Extra Bold" pitchFamily="34" charset="0"/>
                <a:ea typeface="HY울릉도M" pitchFamily="18" charset="-127"/>
                <a:cs typeface="Times New Roman" pitchFamily="18" charset="0"/>
              </a:rPr>
              <a:t>Therefore,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400" b="1" dirty="0" smtClean="0">
              <a:solidFill>
                <a:schemeClr val="accent6"/>
              </a:solidFill>
              <a:latin typeface="Tw Cen MT Condensed Extra Bold" pitchFamily="34" charset="0"/>
              <a:ea typeface="HY울릉도M" pitchFamily="18" charset="-127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dirty="0" smtClean="0">
                <a:solidFill>
                  <a:schemeClr val="accent6"/>
                </a:solidFill>
                <a:latin typeface="Tw Cen MT Condensed Extra Bold" pitchFamily="34" charset="0"/>
                <a:ea typeface="HY울릉도M" pitchFamily="18" charset="-127"/>
                <a:cs typeface="Times New Roman" pitchFamily="18" charset="0"/>
              </a:rPr>
              <a:t>IRRI will always be with you </a:t>
            </a:r>
            <a:r>
              <a:rPr lang="en-US" altLang="ko-KR" sz="4800" b="1" dirty="0" smtClean="0">
                <a:solidFill>
                  <a:schemeClr val="accent6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xmlns="" val="39272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09601"/>
            <a:ext cx="4648200" cy="57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76200" y="838200"/>
            <a:ext cx="4191000" cy="8048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By 2030, Myanmar envisions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food-secure farmers and consumers enjoying the economic benefits provided by a transformed, dynamic, environmentally sustainable, and internationally competitive rice sector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0" y="3276600"/>
            <a:ext cx="4724400" cy="2514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The ultimate goal of the rice sector strategy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food-secure nation where smallholder farming households have tripled their household incomes, including income derived from rice and rice-based farming, thereby enjoying a decent standard of living comparable to urban dwellers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495800"/>
          </a:xfrm>
        </p:spPr>
        <p:txBody>
          <a:bodyPr/>
          <a:lstStyle/>
          <a:p>
            <a:r>
              <a:rPr lang="en-US" dirty="0" smtClean="0">
                <a:latin typeface="Calibri"/>
                <a:ea typeface="Calibri"/>
                <a:cs typeface="Times New Roman"/>
              </a:rPr>
              <a:t>Increase rice productivity; improve quality and nutritional value</a:t>
            </a:r>
          </a:p>
          <a:p>
            <a:r>
              <a:rPr lang="en-US" dirty="0" smtClean="0">
                <a:latin typeface="Calibri"/>
                <a:ea typeface="Calibri"/>
                <a:cs typeface="Times New Roman"/>
              </a:rPr>
              <a:t>Adapt to/mitigate effects of climate change and reduce risk, while p</a:t>
            </a:r>
            <a:r>
              <a:rPr lang="en-US" dirty="0" smtClean="0">
                <a:latin typeface="Calibri"/>
                <a:ea typeface="Calibri"/>
                <a:cs typeface="Calibri"/>
              </a:rPr>
              <a:t>rotecting rice ecosystems and the environment</a:t>
            </a:r>
          </a:p>
          <a:p>
            <a:r>
              <a:rPr lang="en-US" dirty="0" smtClean="0">
                <a:latin typeface="Calibri"/>
                <a:ea typeface="Calibri"/>
                <a:cs typeface="Times New Roman"/>
              </a:rPr>
              <a:t>Promote Myanmar rice as a quality brand to enhance competitiveness in international trade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 Improve well-being and enhance capacity of smallholder farmers, including women and children</a:t>
            </a:r>
          </a:p>
          <a:p>
            <a:r>
              <a:rPr lang="en-US" dirty="0" smtClean="0">
                <a:latin typeface="Calibri"/>
                <a:ea typeface="Calibri"/>
                <a:cs typeface="Times New Roman"/>
              </a:rPr>
              <a:t>Enhance efficiency in the rice value chain and reduce postharvest losses</a:t>
            </a:r>
          </a:p>
          <a:p>
            <a:endParaRPr lang="en-US" dirty="0" smtClean="0">
              <a:latin typeface="Calibri"/>
              <a:ea typeface="Calibri"/>
              <a:cs typeface="Times New Roman"/>
            </a:endParaRPr>
          </a:p>
          <a:p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endParaRPr lang="en-US" sz="1800" dirty="0" smtClean="0">
              <a:latin typeface="Calibri"/>
              <a:ea typeface="Calibri"/>
              <a:cs typeface="Times New Roman"/>
            </a:endParaRPr>
          </a:p>
          <a:p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Constrains of Rice sector in Myanmar</a:t>
            </a:r>
            <a:endParaRPr lang="ko-KR" altLang="en-US" sz="3600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1785926"/>
            <a:ext cx="8715404" cy="464347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800" dirty="0" smtClean="0"/>
              <a:t>Rice R&amp;D in Governmental Research station  </a:t>
            </a:r>
          </a:p>
          <a:p>
            <a:r>
              <a:rPr lang="en-US" altLang="ko-KR" sz="2800" dirty="0" smtClean="0"/>
              <a:t>Productivity of rice production systems (Variety, technology and input) </a:t>
            </a:r>
          </a:p>
          <a:p>
            <a:r>
              <a:rPr lang="en-US" altLang="ko-KR" sz="2800" dirty="0" smtClean="0"/>
              <a:t>Rural infrastructure increases input prices and reduces output prices (Road and Electricity)</a:t>
            </a:r>
          </a:p>
          <a:p>
            <a:r>
              <a:rPr lang="en-US" altLang="ko-KR" sz="2800" dirty="0" smtClean="0"/>
              <a:t>Unresolved land tenure issues increase risks of investing in land improvements</a:t>
            </a:r>
          </a:p>
          <a:p>
            <a:r>
              <a:rPr lang="en-US" altLang="ko-KR" sz="2800" dirty="0" smtClean="0"/>
              <a:t>Access to knowhow, electricity and finance slows down the modernization of milling industry.</a:t>
            </a:r>
          </a:p>
          <a:p>
            <a:r>
              <a:rPr lang="en-US" altLang="ko-KR" sz="2800" dirty="0" smtClean="0"/>
              <a:t>High port charges and export procedure and Myanmar’s export competitiveness.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350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472" y="52386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b="1" dirty="0" smtClean="0"/>
              <a:t>Rice Value chain in Myanmar</a:t>
            </a:r>
            <a:endParaRPr lang="en-US" altLang="ko-KR" sz="4000" b="1" dirty="0"/>
          </a:p>
        </p:txBody>
      </p:sp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8480133" cy="50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3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762000"/>
          </a:xfrm>
        </p:spPr>
        <p:txBody>
          <a:bodyPr/>
          <a:lstStyle/>
          <a:p>
            <a:pPr algn="ctr"/>
            <a:r>
              <a:rPr lang="en-US" sz="4000" i="1" dirty="0" smtClean="0">
                <a:solidFill>
                  <a:srgbClr val="FF0000"/>
                </a:solidFill>
              </a:rPr>
              <a:t>Rice genetic diversity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924800" cy="1828801"/>
          </a:xfrm>
        </p:spPr>
        <p:txBody>
          <a:bodyPr/>
          <a:lstStyle/>
          <a:p>
            <a:pPr algn="ctr"/>
            <a:r>
              <a:rPr lang="en-US" sz="4000" b="1" dirty="0" smtClean="0"/>
              <a:t>127,000</a:t>
            </a:r>
            <a:r>
              <a:rPr lang="en-US" sz="3600" b="1" dirty="0" smtClean="0"/>
              <a:t> </a:t>
            </a:r>
            <a:r>
              <a:rPr lang="en-US" sz="3600" dirty="0" smtClean="0"/>
              <a:t>varieties of rice conserved in the IRRI </a:t>
            </a:r>
            <a:r>
              <a:rPr lang="en-US" sz="3600" b="1" dirty="0" smtClean="0"/>
              <a:t>International Rice </a:t>
            </a:r>
            <a:r>
              <a:rPr lang="en-US" sz="4400" b="1" dirty="0" err="1" smtClean="0"/>
              <a:t>Genebank</a:t>
            </a:r>
            <a:endParaRPr lang="en-US" sz="4400" b="1" dirty="0"/>
          </a:p>
        </p:txBody>
      </p:sp>
      <p:pic>
        <p:nvPicPr>
          <p:cNvPr id="7" name="Picture 4" descr="http://farm1.staticflickr.com/177/367812656_d00b4ae0c9_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2895600"/>
            <a:ext cx="6885214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75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3800" kern="1200" dirty="0" smtClean="0">
                <a:solidFill>
                  <a:srgbClr val="008000"/>
                </a:solidFill>
                <a:latin typeface="Calibri Bold" pitchFamily="34" charset="0"/>
                <a:ea typeface="맑은 고딕" pitchFamily="50" charset="-127"/>
                <a:cs typeface="Arial Unicode MS" pitchFamily="50" charset="-127"/>
              </a:rPr>
              <a:t>Environmental stress impact on Yield Loss</a:t>
            </a:r>
          </a:p>
        </p:txBody>
      </p:sp>
      <p:graphicFrame>
        <p:nvGraphicFramePr>
          <p:cNvPr id="5" name="차트 4"/>
          <p:cNvGraphicFramePr/>
          <p:nvPr/>
        </p:nvGraphicFramePr>
        <p:xfrm>
          <a:off x="457200" y="1447800"/>
          <a:ext cx="7924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059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8" name="Picture 8" descr="http://farm4.staticflickr.com/3529/4007921080_8d53c43cee_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3962400"/>
            <a:ext cx="4419600" cy="2825039"/>
          </a:xfrm>
          <a:prstGeom prst="rect">
            <a:avLst/>
          </a:prstGeom>
          <a:noFill/>
        </p:spPr>
      </p:pic>
      <p:pic>
        <p:nvPicPr>
          <p:cNvPr id="117762" name="Picture 2" descr="http://farm5.staticflickr.com/4078/4762629486_813bf988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14400"/>
            <a:ext cx="4572000" cy="2966161"/>
          </a:xfrm>
          <a:prstGeom prst="rect">
            <a:avLst/>
          </a:prstGeom>
          <a:noFill/>
        </p:spPr>
      </p:pic>
      <p:pic>
        <p:nvPicPr>
          <p:cNvPr id="117764" name="Picture 4" descr="http://farm4.staticflickr.com/3417/3594041827_07b1e0cb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914399"/>
            <a:ext cx="4419600" cy="2966161"/>
          </a:xfrm>
          <a:prstGeom prst="rect">
            <a:avLst/>
          </a:prstGeom>
          <a:noFill/>
        </p:spPr>
      </p:pic>
      <p:pic>
        <p:nvPicPr>
          <p:cNvPr id="117766" name="Picture 6" descr="http://farm3.staticflickr.com/2590/3967717479_15ce7dcb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962400"/>
            <a:ext cx="4572000" cy="28250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8229600" cy="838200"/>
          </a:xfrm>
        </p:spPr>
        <p:txBody>
          <a:bodyPr/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Rice ready for climate change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2971800"/>
            <a:ext cx="238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drought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66800" y="6197600"/>
            <a:ext cx="3184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submergence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77000" y="1752600"/>
            <a:ext cx="2460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salinity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419600" y="4572000"/>
            <a:ext cx="1866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xmlns="" val="18101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/>
          </a:bodyPr>
          <a:lstStyle/>
          <a:p>
            <a:r>
              <a:rPr lang="en-US" altLang="ko-KR" sz="3800" dirty="0" smtClean="0">
                <a:solidFill>
                  <a:srgbClr val="008000"/>
                </a:solidFill>
                <a:latin typeface="Calibri Bold" pitchFamily="34" charset="0"/>
                <a:ea typeface="맑은 고딕" pitchFamily="50" charset="-127"/>
                <a:cs typeface="Arial Unicode MS" pitchFamily="50" charset="-127"/>
              </a:rPr>
              <a:t>Increasing Marketing share</a:t>
            </a:r>
          </a:p>
        </p:txBody>
      </p:sp>
      <p:graphicFrame>
        <p:nvGraphicFramePr>
          <p:cNvPr id="349184" name="Object 0"/>
          <p:cNvGraphicFramePr>
            <a:graphicFrameLocks noChangeAspect="1"/>
          </p:cNvGraphicFramePr>
          <p:nvPr/>
        </p:nvGraphicFramePr>
        <p:xfrm>
          <a:off x="533400" y="1447800"/>
          <a:ext cx="8153400" cy="4302125"/>
        </p:xfrm>
        <a:graphic>
          <a:graphicData uri="http://schemas.openxmlformats.org/presentationml/2006/ole">
            <p:oleObj spid="_x0000_s2055" name="Photo Editor 사진" r:id="rId3" imgW="9514286" imgH="421904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670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18870</TotalTime>
  <Words>341</Words>
  <Application>Microsoft Office PowerPoint</Application>
  <PresentationFormat>On-screen Show (4:3)</PresentationFormat>
  <Paragraphs>46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Photo Editor 사진</vt:lpstr>
      <vt:lpstr>IRRI Myanmar Rice Sector Development Strategy</vt:lpstr>
      <vt:lpstr>Slide 2</vt:lpstr>
      <vt:lpstr>Objectives</vt:lpstr>
      <vt:lpstr>Constrains of Rice sector in Myanmar</vt:lpstr>
      <vt:lpstr>Rice Value chain in Myanmar</vt:lpstr>
      <vt:lpstr>Rice genetic diversity</vt:lpstr>
      <vt:lpstr>Environmental stress impact on Yield Loss</vt:lpstr>
      <vt:lpstr>Rice ready for climate change</vt:lpstr>
      <vt:lpstr>Increasing Marketing share</vt:lpstr>
      <vt:lpstr>Partnership &amp; Vertical Integration</vt:lpstr>
      <vt:lpstr>Slide 11</vt:lpstr>
      <vt:lpstr>Rice Processing Complex(RPC)</vt:lpstr>
      <vt:lpstr>Slide 13</vt:lpstr>
      <vt:lpstr>The IRRI MRSDS will…</vt:lpstr>
      <vt:lpstr>Slide 15</vt:lpstr>
      <vt:lpstr>Slide 16</vt:lpstr>
    </vt:vector>
  </TitlesOfParts>
  <Company>International Rice Research Institute (IRRI)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Mallari</dc:creator>
  <cp:lastModifiedBy>ko myo</cp:lastModifiedBy>
  <cp:revision>882</cp:revision>
  <dcterms:created xsi:type="dcterms:W3CDTF">2003-03-11T02:06:40Z</dcterms:created>
  <dcterms:modified xsi:type="dcterms:W3CDTF">2016-03-18T02:51:42Z</dcterms:modified>
</cp:coreProperties>
</file>